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9" r:id="rId1"/>
  </p:sldMasterIdLst>
  <p:notesMasterIdLst>
    <p:notesMasterId r:id="rId47"/>
  </p:notesMasterIdLst>
  <p:sldIdLst>
    <p:sldId id="256" r:id="rId2"/>
    <p:sldId id="358" r:id="rId3"/>
    <p:sldId id="398" r:id="rId4"/>
    <p:sldId id="400" r:id="rId5"/>
    <p:sldId id="386" r:id="rId6"/>
    <p:sldId id="424" r:id="rId7"/>
    <p:sldId id="446" r:id="rId8"/>
    <p:sldId id="425" r:id="rId9"/>
    <p:sldId id="426" r:id="rId10"/>
    <p:sldId id="345" r:id="rId11"/>
    <p:sldId id="395" r:id="rId12"/>
    <p:sldId id="431" r:id="rId13"/>
    <p:sldId id="334" r:id="rId14"/>
    <p:sldId id="394" r:id="rId15"/>
    <p:sldId id="435" r:id="rId16"/>
    <p:sldId id="361" r:id="rId17"/>
    <p:sldId id="449" r:id="rId18"/>
    <p:sldId id="437" r:id="rId19"/>
    <p:sldId id="436" r:id="rId20"/>
    <p:sldId id="343" r:id="rId21"/>
    <p:sldId id="429" r:id="rId22"/>
    <p:sldId id="440" r:id="rId23"/>
    <p:sldId id="272" r:id="rId24"/>
    <p:sldId id="428" r:id="rId25"/>
    <p:sldId id="450" r:id="rId26"/>
    <p:sldId id="451" r:id="rId27"/>
    <p:sldId id="434" r:id="rId28"/>
    <p:sldId id="416" r:id="rId29"/>
    <p:sldId id="448" r:id="rId30"/>
    <p:sldId id="323" r:id="rId31"/>
    <p:sldId id="410" r:id="rId32"/>
    <p:sldId id="430" r:id="rId33"/>
    <p:sldId id="355" r:id="rId34"/>
    <p:sldId id="403" r:id="rId35"/>
    <p:sldId id="439" r:id="rId36"/>
    <p:sldId id="442" r:id="rId37"/>
    <p:sldId id="443" r:id="rId38"/>
    <p:sldId id="444" r:id="rId39"/>
    <p:sldId id="414" r:id="rId40"/>
    <p:sldId id="379" r:id="rId41"/>
    <p:sldId id="378" r:id="rId42"/>
    <p:sldId id="380" r:id="rId43"/>
    <p:sldId id="452" r:id="rId44"/>
    <p:sldId id="447" r:id="rId45"/>
    <p:sldId id="332" r:id="rId46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9933"/>
    <a:srgbClr val="008000"/>
    <a:srgbClr val="FF9900"/>
    <a:srgbClr val="9F9E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7" autoAdjust="0"/>
    <p:restoredTop sz="85000" autoAdjust="0"/>
  </p:normalViewPr>
  <p:slideViewPr>
    <p:cSldViewPr snapToGrid="0">
      <p:cViewPr varScale="1">
        <p:scale>
          <a:sx n="75" d="100"/>
          <a:sy n="75" d="100"/>
        </p:scale>
        <p:origin x="101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30E50D19-932B-4CC8-AB7F-1C613D536298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4AF775EF-84E1-4E75-86AC-119B440B6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2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775EF-84E1-4E75-86AC-119B440B61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775EF-84E1-4E75-86AC-119B440B61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52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775EF-84E1-4E75-86AC-119B440B61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041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775EF-84E1-4E75-86AC-119B440B619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40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775EF-84E1-4E75-86AC-119B440B619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55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775EF-84E1-4E75-86AC-119B440B619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36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775EF-84E1-4E75-86AC-119B440B619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20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775EF-84E1-4E75-86AC-119B440B619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90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7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1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6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07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43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83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3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5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6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34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1205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00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8945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95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18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77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279B6-35E2-4108-BC3F-8972F76EBA9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052F360-CBB1-4ADF-B15B-858261FC3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0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  <p:sldLayoutId id="2147484112" r:id="rId13"/>
    <p:sldLayoutId id="2147484113" r:id="rId14"/>
    <p:sldLayoutId id="2147484114" r:id="rId15"/>
    <p:sldLayoutId id="214748411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g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052" y="106944"/>
            <a:ext cx="909093" cy="110744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493757" y="5537416"/>
            <a:ext cx="2435692" cy="473999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ka-G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a-GE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წელი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83"/>
            <a:ext cx="5699111" cy="6821517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" name="TextBox 2"/>
          <p:cNvSpPr txBox="1"/>
          <p:nvPr/>
        </p:nvSpPr>
        <p:spPr>
          <a:xfrm>
            <a:off x="5862320" y="2275840"/>
            <a:ext cx="5547360" cy="2062103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a-GE" sz="3200" dirty="0" smtClean="0">
                <a:solidFill>
                  <a:schemeClr val="bg1"/>
                </a:solidFill>
              </a:rPr>
              <a:t>წყალტუბოს მუნიციპალიტეტის მერის</a:t>
            </a:r>
          </a:p>
          <a:p>
            <a:pPr algn="ctr"/>
            <a:r>
              <a:rPr lang="ka-GE" sz="3200" dirty="0" smtClean="0">
                <a:solidFill>
                  <a:schemeClr val="bg1"/>
                </a:solidFill>
              </a:rPr>
              <a:t>გენადი ბალანჩივაძის </a:t>
            </a:r>
          </a:p>
          <a:p>
            <a:pPr algn="ctr"/>
            <a:r>
              <a:rPr lang="ka-GE" sz="3200" dirty="0" smtClean="0">
                <a:solidFill>
                  <a:schemeClr val="bg1"/>
                </a:solidFill>
              </a:rPr>
              <a:t>ანგარიში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93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5920" y="1950720"/>
            <a:ext cx="9062719" cy="37856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400" dirty="0">
                <a:solidFill>
                  <a:srgbClr val="002060"/>
                </a:solidFill>
              </a:rPr>
              <a:t>2024 წლის დამტკიცებული ბიუჯეტი წლის დასაწყისში შეადგენდა 29 400.0 </a:t>
            </a:r>
            <a:r>
              <a:rPr lang="ka-GE" sz="2400" dirty="0" smtClean="0">
                <a:solidFill>
                  <a:srgbClr val="002060"/>
                </a:solidFill>
              </a:rPr>
              <a:t>ათას ლარს;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sz="2400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400" dirty="0" smtClean="0">
                <a:solidFill>
                  <a:srgbClr val="002060"/>
                </a:solidFill>
              </a:rPr>
              <a:t>ბიუჯეტი </a:t>
            </a:r>
            <a:r>
              <a:rPr lang="ka-GE" sz="2400" dirty="0">
                <a:solidFill>
                  <a:srgbClr val="002060"/>
                </a:solidFill>
              </a:rPr>
              <a:t>გაიზარდა 24 853.7 ათასი </a:t>
            </a:r>
            <a:r>
              <a:rPr lang="ka-GE" sz="2400" dirty="0" smtClean="0">
                <a:solidFill>
                  <a:srgbClr val="002060"/>
                </a:solidFill>
              </a:rPr>
              <a:t>ლარით;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sz="24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400" dirty="0" smtClean="0">
                <a:solidFill>
                  <a:srgbClr val="002060"/>
                </a:solidFill>
              </a:rPr>
              <a:t>დღეის მდგომარეობით ბიუჯეტი შეადგენს </a:t>
            </a:r>
            <a:r>
              <a:rPr lang="ka-GE" sz="2400" dirty="0">
                <a:solidFill>
                  <a:srgbClr val="002060"/>
                </a:solidFill>
              </a:rPr>
              <a:t>54 253,7 </a:t>
            </a:r>
            <a:r>
              <a:rPr lang="ka-GE" sz="2400" dirty="0" smtClean="0">
                <a:solidFill>
                  <a:srgbClr val="002060"/>
                </a:solidFill>
              </a:rPr>
              <a:t>ათას ლარს, </a:t>
            </a:r>
            <a:r>
              <a:rPr lang="ka-GE" sz="2400" dirty="0">
                <a:solidFill>
                  <a:srgbClr val="002060"/>
                </a:solidFill>
              </a:rPr>
              <a:t>რაც 11 596,9 ლარით </a:t>
            </a:r>
            <a:r>
              <a:rPr lang="ka-GE" sz="2400" dirty="0" smtClean="0">
                <a:solidFill>
                  <a:srgbClr val="002060"/>
                </a:solidFill>
              </a:rPr>
              <a:t>მეტია  </a:t>
            </a:r>
            <a:r>
              <a:rPr lang="ka-GE" sz="2400" dirty="0">
                <a:solidFill>
                  <a:srgbClr val="002060"/>
                </a:solidFill>
              </a:rPr>
              <a:t>2023 წლის </a:t>
            </a:r>
            <a:r>
              <a:rPr lang="ka-GE" sz="2400" dirty="0" smtClean="0">
                <a:solidFill>
                  <a:srgbClr val="002060"/>
                </a:solidFill>
              </a:rPr>
              <a:t>ბიუჯეტის შესაბამის პერიოდთან.</a:t>
            </a:r>
            <a:endParaRPr lang="ka-GE" sz="24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400" dirty="0" smtClean="0">
                <a:solidFill>
                  <a:srgbClr val="002060"/>
                </a:solidFill>
              </a:rPr>
              <a:t>ბიუჯეტის </a:t>
            </a:r>
            <a:r>
              <a:rPr lang="ka-GE" sz="2400" dirty="0">
                <a:solidFill>
                  <a:srgbClr val="002060"/>
                </a:solidFill>
              </a:rPr>
              <a:t>ძირითადი პრიორიტეტი არის ინფრასტრუქტურა და </a:t>
            </a:r>
            <a:r>
              <a:rPr lang="ka-GE" sz="2400" dirty="0" smtClean="0">
                <a:solidFill>
                  <a:srgbClr val="002060"/>
                </a:solidFill>
              </a:rPr>
              <a:t>სოციალური პროგრამები</a:t>
            </a:r>
            <a:r>
              <a:rPr lang="ka-GE" sz="24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120" y="359410"/>
            <a:ext cx="4917835" cy="95380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9932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160" y="274320"/>
            <a:ext cx="9906000" cy="267765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400" dirty="0"/>
              <a:t>საქართველოს პრემიერ-მინისტრის გადაწყვეტილებით </a:t>
            </a:r>
            <a:r>
              <a:rPr lang="ka-GE" sz="2400" dirty="0" smtClean="0"/>
              <a:t>დაწყებულია ქალაქებისა </a:t>
            </a:r>
            <a:r>
              <a:rPr lang="ka-GE" sz="2400" dirty="0"/>
              <a:t>და კურორტების განვითარების ახალი სახელმწიფო </a:t>
            </a:r>
            <a:r>
              <a:rPr lang="ka-GE" sz="2400" dirty="0" smtClean="0"/>
              <a:t>პროგრამა;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400" dirty="0" smtClean="0"/>
              <a:t> მიმდინარეობს ცივი ტბისა და  </a:t>
            </a:r>
            <a:r>
              <a:rPr lang="ka-GE" sz="2400" dirty="0"/>
              <a:t>მიმდებარე რეკრეაციული </a:t>
            </a:r>
            <a:r>
              <a:rPr lang="ka-GE" sz="2400" dirty="0" smtClean="0"/>
              <a:t>სივრცის  განახლებისა და რეკონსტრუქციის  პროექტი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" y="3206929"/>
            <a:ext cx="5212403" cy="3237847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160" y="3206929"/>
            <a:ext cx="5212403" cy="3281826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3237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60" y="1121906"/>
            <a:ext cx="4386106" cy="2822746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793" y="1121906"/>
            <a:ext cx="4504623" cy="2822746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793" y="4019868"/>
            <a:ext cx="4504623" cy="2737942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772160" y="115503"/>
            <a:ext cx="8331200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a-GE" sz="2400" dirty="0" smtClean="0"/>
              <a:t>პროგრამის ფარგლებში განახლდება  წყალტუბოს ცენტრალური პარკი 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59" y="4019868"/>
            <a:ext cx="4386107" cy="2737942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7629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1055" y="535021"/>
            <a:ext cx="7925448" cy="11387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ka-GE" sz="1600" b="1" dirty="0" smtClean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r>
              <a:rPr lang="ka-GE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 </a:t>
            </a:r>
            <a:r>
              <a:rPr lang="ka-GE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საბავშვო ბაღების მშენებლობა და რეაბილიტაცია</a:t>
            </a:r>
          </a:p>
          <a:p>
            <a:r>
              <a:rPr lang="ka-GE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endParaRPr lang="ka-GE" sz="28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1132" y="2217906"/>
            <a:ext cx="8610708" cy="452431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400" dirty="0" smtClean="0"/>
              <a:t>მიმდინარეობს ახალი </a:t>
            </a:r>
            <a:r>
              <a:rPr lang="ka-GE" sz="2400" dirty="0"/>
              <a:t>საბავშვო </a:t>
            </a:r>
            <a:r>
              <a:rPr lang="ka-GE" sz="2400" dirty="0" smtClean="0"/>
              <a:t>ბაღის მშენებლობა </a:t>
            </a:r>
            <a:r>
              <a:rPr lang="ka-GE" sz="2400" dirty="0"/>
              <a:t>აფხაზეთის ქუჩაზე, </a:t>
            </a:r>
            <a:r>
              <a:rPr lang="ka-GE" sz="2400" dirty="0" smtClean="0"/>
              <a:t>რომელიც 150 ბავშვზეა გათვლილი;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400" dirty="0" smtClean="0"/>
              <a:t>სრული </a:t>
            </a:r>
            <a:r>
              <a:rPr lang="ka-GE" sz="2400" dirty="0"/>
              <a:t>რეაბილიტაციის სამუშაოები უტარდება ქალაქ წყალტუბოს </a:t>
            </a:r>
            <a:r>
              <a:rPr lang="en-US" sz="2400" dirty="0"/>
              <a:t>N 1 </a:t>
            </a:r>
            <a:r>
              <a:rPr lang="ka-GE" sz="2400" dirty="0"/>
              <a:t>და სოფელ გეგუთის საბავშვო </a:t>
            </a:r>
            <a:r>
              <a:rPr lang="ka-GE" sz="2400" dirty="0" smtClean="0"/>
              <a:t>ბაღებს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400" dirty="0" smtClean="0"/>
              <a:t>საბავშვო ბაღებში </a:t>
            </a:r>
            <a:r>
              <a:rPr lang="ka-GE" sz="2400" dirty="0"/>
              <a:t>ეწყობა შიდა სივრცეები, კომუნიკაციები, სველი წერტილები, სათამაშო და საძინებელი ოთახები, სამზარეულო, </a:t>
            </a:r>
            <a:r>
              <a:rPr lang="ka-GE" sz="2400" dirty="0" smtClean="0"/>
              <a:t>ბაღების შენობები   </a:t>
            </a:r>
            <a:r>
              <a:rPr lang="ka-GE" sz="2400" dirty="0"/>
              <a:t>ადაპტირებული იქნება განსაკუთრებული საჭიროებების მქონე  პირთათვის.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43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5" y="788138"/>
            <a:ext cx="4283654" cy="29768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733" y="769929"/>
            <a:ext cx="4468113" cy="29768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5" y="3970464"/>
            <a:ext cx="4283654" cy="27660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734" y="3934046"/>
            <a:ext cx="4468113" cy="28388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73157" y="155643"/>
            <a:ext cx="6068764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ka-GE" sz="2000" dirty="0"/>
              <a:t>საბავშვო ბაღების მშენებლობა და რეაბილიტაცია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7003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2165864"/>
            <a:ext cx="5499100" cy="41859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810" y="160415"/>
            <a:ext cx="8077900" cy="12924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203200" y="6167119"/>
            <a:ext cx="5499100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a-GE" dirty="0" smtClean="0"/>
              <a:t>საბავშვო ბაღის  შენობა აფხაზეთის  ქუჩაზე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360" y="2165864"/>
            <a:ext cx="5431019" cy="4001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801360" y="6075680"/>
            <a:ext cx="553720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a-GE" dirty="0" smtClean="0"/>
              <a:t>        </a:t>
            </a:r>
            <a:r>
              <a:rPr lang="ka-GE" sz="2000" dirty="0" smtClean="0"/>
              <a:t>ქალაქ წყალტუბოს N1 საბავშვო ბაღი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04015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03" y="152400"/>
            <a:ext cx="908879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a-GE" sz="2400" b="1" dirty="0" smtClean="0">
                <a:solidFill>
                  <a:schemeClr val="accent2"/>
                </a:solidFill>
              </a:rPr>
              <a:t>ახალი </a:t>
            </a:r>
            <a:r>
              <a:rPr lang="ka-GE" sz="2400" b="1" dirty="0">
                <a:solidFill>
                  <a:schemeClr val="accent2"/>
                </a:solidFill>
              </a:rPr>
              <a:t>რეკრეაციული სივრცე - „ახალგაზრდობის სკვერი" გაიხსნა </a:t>
            </a:r>
            <a:r>
              <a:rPr lang="ka-GE" sz="2400" b="1" dirty="0" smtClean="0">
                <a:solidFill>
                  <a:schemeClr val="accent2"/>
                </a:solidFill>
              </a:rPr>
              <a:t>ქალაქ </a:t>
            </a:r>
            <a:r>
              <a:rPr lang="ka-GE" sz="2400" b="1" dirty="0">
                <a:solidFill>
                  <a:schemeClr val="accent2"/>
                </a:solidFill>
              </a:rPr>
              <a:t>წყალტუბოში, ნიკო კეცხოველის </a:t>
            </a:r>
            <a:r>
              <a:rPr lang="ka-GE" sz="2400" b="1" dirty="0" smtClean="0">
                <a:solidFill>
                  <a:schemeClr val="accent2"/>
                </a:solidFill>
              </a:rPr>
              <a:t>ქუჩაზე.  პროექტის ფარგლებში გაკეთდა </a:t>
            </a:r>
            <a:r>
              <a:rPr lang="ka-GE" sz="2400" b="1" dirty="0">
                <a:solidFill>
                  <a:schemeClr val="accent2"/>
                </a:solidFill>
              </a:rPr>
              <a:t>სპორტული მოედანი, საბავშვო ატრაქციონები და ამფითეატრი. </a:t>
            </a:r>
            <a:endParaRPr lang="ka-GE" sz="2400" b="1" dirty="0" smtClean="0">
              <a:solidFill>
                <a:schemeClr val="accent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a-GE" sz="2400" b="1" dirty="0" smtClean="0">
                <a:solidFill>
                  <a:schemeClr val="accent2"/>
                </a:solidFill>
              </a:rPr>
              <a:t>მოეწყო </a:t>
            </a:r>
            <a:r>
              <a:rPr lang="ka-GE" sz="2400" b="1" dirty="0">
                <a:solidFill>
                  <a:schemeClr val="accent2"/>
                </a:solidFill>
              </a:rPr>
              <a:t>საფეხმავლო ბილიკები  და  გარე- განათების ქსელი, ჩატარდა გამწვანების სამუშაოები. </a:t>
            </a:r>
            <a:endParaRPr lang="ka-GE" sz="2400" b="1" dirty="0" smtClean="0">
              <a:solidFill>
                <a:schemeClr val="accent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ka-GE" sz="2400" b="1" dirty="0" smtClean="0">
              <a:solidFill>
                <a:schemeClr val="accent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ka-GE" sz="1600" b="1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03" y="2813553"/>
            <a:ext cx="4469819" cy="316658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481" y="2813553"/>
            <a:ext cx="4474723" cy="316658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80151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00" y="131142"/>
            <a:ext cx="4338320" cy="333505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00" y="3639267"/>
            <a:ext cx="4439920" cy="31603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131142"/>
            <a:ext cx="4521200" cy="331793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3639268"/>
            <a:ext cx="4521200" cy="30939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791467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0936" y="632298"/>
            <a:ext cx="8900808" cy="193899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a-GE" sz="2400" b="1" dirty="0" smtClean="0">
                <a:solidFill>
                  <a:schemeClr val="accent1">
                    <a:lumMod val="50000"/>
                  </a:schemeClr>
                </a:solidFill>
              </a:rPr>
              <a:t>მიმდინარეობს წყალტუბოს წყალარინების ქსელის მოწყობის </a:t>
            </a:r>
            <a:r>
              <a:rPr lang="ka-GE" sz="2400" b="1" dirty="0">
                <a:solidFill>
                  <a:schemeClr val="accent1">
                    <a:lumMod val="50000"/>
                  </a:schemeClr>
                </a:solidFill>
              </a:rPr>
              <a:t>მასშტაბური </a:t>
            </a:r>
            <a:r>
              <a:rPr lang="ka-GE" sz="2400" b="1" dirty="0" smtClean="0">
                <a:solidFill>
                  <a:schemeClr val="accent1">
                    <a:lumMod val="50000"/>
                  </a:schemeClr>
                </a:solidFill>
              </a:rPr>
              <a:t>სამუშაოები;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a-GE" sz="2400" b="1" dirty="0" smtClean="0">
                <a:solidFill>
                  <a:schemeClr val="accent1">
                    <a:lumMod val="50000"/>
                  </a:schemeClr>
                </a:solidFill>
              </a:rPr>
              <a:t>პროექტი </a:t>
            </a:r>
            <a:r>
              <a:rPr lang="ka-GE" sz="2400" b="1" dirty="0">
                <a:solidFill>
                  <a:schemeClr val="accent1">
                    <a:lumMod val="50000"/>
                  </a:schemeClr>
                </a:solidFill>
              </a:rPr>
              <a:t>სახელმწიფო ბიუჯეტიდან 24 </a:t>
            </a:r>
            <a:r>
              <a:rPr lang="ka-GE" sz="2400" b="1" dirty="0" smtClean="0">
                <a:solidFill>
                  <a:schemeClr val="accent1">
                    <a:lumMod val="50000"/>
                  </a:schemeClr>
                </a:solidFill>
              </a:rPr>
              <a:t>მილიონი ლარით ფინანსდება. </a:t>
            </a:r>
            <a:endParaRPr lang="ka-GE" sz="24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ka-GE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933" y="2775180"/>
            <a:ext cx="5653067" cy="381693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8900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187" y="340468"/>
            <a:ext cx="9173184" cy="317009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წყალტუბოს მუნიციპალიტეტის შვიდ სოფელში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ბანოჯაში, გეგუთში, ფარცხანაყანევში, მაღლაკში, გუმბრაში, თერნალსა და გვიშტიბში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მიმდინარეობს წყალმომარაგების თანამედროვე ინფრასტრუქტურის მშენებლობა;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 სამუშაოების დასრულების შემდეგ ადგილობრივი მოსახლეობა 24 საათიანი უწყვეტი წყალმომარაგებით ისარგებლებს.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პროექტები სახელმწიფო ბიუჯეტიდან ფინანსდება. სამშენებლო სამუშაოები 2026 წლის ბოლომდე დასრულდება. </a:t>
            </a:r>
            <a:endParaRPr lang="ka-G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" y="3984548"/>
            <a:ext cx="3835292" cy="268020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079" y="3984548"/>
            <a:ext cx="3835292" cy="268020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52353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" y="203200"/>
            <a:ext cx="9956800" cy="357005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  <a:t>რეაბილიტაციის სამუშაოები ჩაუტარდა  სანიაღვრე არხებს, როგორც ქალაქის, ასევე, სოფლების ტერიტორიაზე.</a:t>
            </a:r>
            <a:b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  <a:t>დასრულდა სოფელ მაღლაკში, მდინარე ოღასკურას კალაპოტის გაღ</a:t>
            </a:r>
            <a:r>
              <a:rPr lang="ka-GE" sz="2700" b="1" dirty="0">
                <a:solidFill>
                  <a:schemeClr val="accent2">
                    <a:lumMod val="50000"/>
                  </a:schemeClr>
                </a:solidFill>
              </a:rPr>
              <a:t>რ</a:t>
            </a:r>
            <a: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  <a:t>მავების  და სამი ხიდ ბოგირის სარეაბილიტაციო სამუშაოები;</a:t>
            </a:r>
            <a:b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  <a:t>დასრულდა </a:t>
            </a:r>
            <a:r>
              <a:rPr lang="ka-GE" sz="2700" b="1" dirty="0">
                <a:solidFill>
                  <a:schemeClr val="accent2">
                    <a:lumMod val="50000"/>
                  </a:schemeClr>
                </a:solidFill>
              </a:rPr>
              <a:t>ახალი სადრენაჟო სისტემის მოწყობის სამუშაოები სოფელ </a:t>
            </a:r>
            <a: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  <a:t>გვიშტიბში</a:t>
            </a:r>
            <a:r>
              <a:rPr lang="ka-GE" sz="27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  <a:t>თერნალში</a:t>
            </a:r>
            <a:r>
              <a:rPr lang="ka-GE" sz="2700" b="1" dirty="0">
                <a:solidFill>
                  <a:schemeClr val="accent2">
                    <a:lumMod val="50000"/>
                  </a:schemeClr>
                </a:solidFill>
              </a:rPr>
              <a:t>, სოფელ </a:t>
            </a:r>
            <a: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  <a:t>ტყაჩირსა და </a:t>
            </a:r>
            <a:r>
              <a:rPr lang="ka-GE" sz="2700" b="1" dirty="0">
                <a:solidFill>
                  <a:schemeClr val="accent2">
                    <a:lumMod val="50000"/>
                  </a:schemeClr>
                </a:solidFill>
              </a:rPr>
              <a:t>ქალაქ წყალტუბოში, </a:t>
            </a:r>
            <a:r>
              <a:rPr lang="ka-GE" sz="2700" b="1" dirty="0" smtClean="0">
                <a:solidFill>
                  <a:schemeClr val="accent2">
                    <a:lumMod val="50000"/>
                  </a:schemeClr>
                </a:solidFill>
              </a:rPr>
              <a:t>ყაზბეგის,  ევდოშვილის, 9 აპრილისა და თამარ მეფის ქუჩაზე.</a:t>
            </a:r>
            <a:r>
              <a:rPr lang="ka-GE" sz="27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ka-GE" sz="2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2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ka-GE" sz="22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ka-GE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ka-GE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ka-GE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ka-GE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ka-GE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ka-GE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ka-GE" sz="2400" dirty="0">
                <a:solidFill>
                  <a:schemeClr val="accent2">
                    <a:lumMod val="50000"/>
                  </a:schemeClr>
                </a:solidFill>
              </a:rPr>
            </a:b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23" y="4241260"/>
            <a:ext cx="3533031" cy="23227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192" y="4209376"/>
            <a:ext cx="3852154" cy="23865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0131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12800"/>
            <a:ext cx="9276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120" y="193040"/>
            <a:ext cx="7224625" cy="34163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ka-GE" sz="2400" dirty="0" smtClean="0">
                <a:solidFill>
                  <a:schemeClr val="tx1"/>
                </a:solidFill>
              </a:rPr>
              <a:t>2024 წლის საანგარიშო პერიოდში სახელმწიფო </a:t>
            </a:r>
            <a:r>
              <a:rPr lang="ka-GE" sz="2400" dirty="0">
                <a:solidFill>
                  <a:schemeClr val="tx1"/>
                </a:solidFill>
              </a:rPr>
              <a:t>ბიუჯეტიდან </a:t>
            </a:r>
            <a:r>
              <a:rPr lang="ka-GE" sz="2400" dirty="0" smtClean="0">
                <a:solidFill>
                  <a:schemeClr val="tx1"/>
                </a:solidFill>
              </a:rPr>
              <a:t>11 </a:t>
            </a:r>
            <a:r>
              <a:rPr lang="ka-GE" sz="2400" dirty="0">
                <a:solidFill>
                  <a:schemeClr val="tx1"/>
                </a:solidFill>
              </a:rPr>
              <a:t>844 100 ლარით დაფინანსდა </a:t>
            </a:r>
            <a:r>
              <a:rPr lang="ka-GE" sz="2400" dirty="0" smtClean="0">
                <a:solidFill>
                  <a:schemeClr val="tx1"/>
                </a:solidFill>
              </a:rPr>
              <a:t>სხვადასხვა ინფრასტრუქტურული სამუშაოები;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ka-GE" sz="2400" dirty="0" smtClean="0">
                <a:solidFill>
                  <a:schemeClr val="tx1"/>
                </a:solidFill>
              </a:rPr>
              <a:t>განხორციელდა  100 -ზე მეტი პროექტი, დაიგო გზები, მოწესრიგდა სანიაღვრე სისტემები, რეკრეაციული სივრცეები, სპორტული მოედნები, მგზავრთა მოსაცდელები და სკვერები.</a:t>
            </a:r>
          </a:p>
        </p:txBody>
      </p:sp>
      <p:sp>
        <p:nvSpPr>
          <p:cNvPr id="3" name="Rectangle 2"/>
          <p:cNvSpPr/>
          <p:nvPr/>
        </p:nvSpPr>
        <p:spPr>
          <a:xfrm>
            <a:off x="71120" y="3609360"/>
            <a:ext cx="7498079" cy="23083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ka-GE" sz="2400" dirty="0" smtClean="0"/>
              <a:t>გზები მოეწყო სოფელ რიონში, მაღლაკში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ka-GE" sz="2400" dirty="0" smtClean="0"/>
              <a:t>ფარცხანაყანევში;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ka-GE" sz="2400" dirty="0" smtClean="0"/>
              <a:t>სოფ</a:t>
            </a:r>
            <a:r>
              <a:rPr lang="ka-GE" sz="2400" dirty="0"/>
              <a:t>. </a:t>
            </a:r>
            <a:r>
              <a:rPr lang="ka-GE" sz="2400" dirty="0" smtClean="0"/>
              <a:t>პატრიკეთში ბაზაძეებისა და ლელაძეების   უბნებში;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ka-GE" sz="2400" dirty="0" smtClean="0"/>
              <a:t> დასრულდა სოფელ მუხიანისა და ოფშკვითის გზის რეაბილიტაციის პროექტი.</a:t>
            </a:r>
            <a:endParaRPr lang="ka-GE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668" y="108280"/>
            <a:ext cx="4285813" cy="30331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669" y="3490386"/>
            <a:ext cx="4285814" cy="28554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21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6111" y="1225684"/>
            <a:ext cx="8754893" cy="1569660"/>
          </a:xfrm>
          <a:prstGeom prst="rect">
            <a:avLst/>
          </a:prstGeom>
          <a:solidFill>
            <a:schemeClr val="bg1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ka-GE" sz="2400" dirty="0" smtClean="0"/>
              <a:t>განხორციელდა სოფელ გეგუთში (გაბუნიების უბანში) გზის ბეტონის საფარით რეაბილიტაციისა  და სოფელ ზედა მესხეთში გამსახურდიას ქუჩაზე გზის ასფალტო-ბეტონის საფარით რეაბილიტაციის  სამუშაოები.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049900" y="203200"/>
            <a:ext cx="6273559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a-GE" sz="3600" dirty="0" smtClean="0">
                <a:solidFill>
                  <a:srgbClr val="FFFF00"/>
                </a:solidFill>
              </a:rPr>
              <a:t>გზების    რეაბილიტაცია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47" y="3852153"/>
            <a:ext cx="3886101" cy="26596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57" y="3852153"/>
            <a:ext cx="3886101" cy="26596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254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255" y="26256"/>
            <a:ext cx="7308065" cy="65248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დასრულდა </a:t>
            </a:r>
            <a:r>
              <a:rPr lang="ka-GE" sz="2000" dirty="0"/>
              <a:t>სოფელ </a:t>
            </a:r>
            <a:r>
              <a:rPr lang="ka-GE" sz="2000" dirty="0" smtClean="0"/>
              <a:t>ახალ </a:t>
            </a:r>
            <a:r>
              <a:rPr lang="ka-GE" sz="2000" dirty="0"/>
              <a:t>საყულიაში </a:t>
            </a:r>
            <a:r>
              <a:rPr lang="ka-GE" sz="2000" dirty="0" smtClean="0"/>
              <a:t>გზების </a:t>
            </a:r>
            <a:r>
              <a:rPr lang="ka-GE" sz="2000" dirty="0"/>
              <a:t>მოწყობის სამუშაოები</a:t>
            </a:r>
            <a:r>
              <a:rPr lang="ka-GE" sz="2000" dirty="0" smtClean="0"/>
              <a:t>, მოწესრიგდა </a:t>
            </a:r>
            <a:r>
              <a:rPr lang="ka-GE" sz="2000" dirty="0"/>
              <a:t>სასაფლაოსთან და საბავშვო ბაღთან </a:t>
            </a:r>
            <a:r>
              <a:rPr lang="ka-GE" sz="2000" dirty="0" smtClean="0"/>
              <a:t>მისასვლელი  გზები</a:t>
            </a:r>
            <a:r>
              <a:rPr lang="ka-GE" sz="2000" dirty="0"/>
              <a:t>; 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/>
              <a:t>სოფელ გეგუთში </a:t>
            </a:r>
            <a:r>
              <a:rPr lang="ka-GE" sz="2000" dirty="0" smtClean="0"/>
              <a:t>შიდა </a:t>
            </a:r>
            <a:r>
              <a:rPr lang="ka-GE" sz="2000" dirty="0"/>
              <a:t>გზები </a:t>
            </a:r>
            <a:r>
              <a:rPr lang="ka-GE" sz="2000" dirty="0" smtClean="0"/>
              <a:t>მოეწყო აღმაშენებლის</a:t>
            </a:r>
            <a:r>
              <a:rPr lang="ka-GE" sz="2000" dirty="0"/>
              <a:t>, </a:t>
            </a:r>
            <a:r>
              <a:rPr lang="ka-GE" sz="2000" dirty="0" smtClean="0"/>
              <a:t>კუხიანიძეების, ფიროსმანის ქუჩებსა და ვარციხეჰესის </a:t>
            </a:r>
            <a:r>
              <a:rPr lang="ka-GE" sz="2000" dirty="0"/>
              <a:t>დასახლებაში;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დასრულდა სოფელ </a:t>
            </a:r>
            <a:r>
              <a:rPr lang="ka-GE" sz="2000" dirty="0"/>
              <a:t>ცხუნკური-ბესიაურის გზისა და </a:t>
            </a:r>
            <a:r>
              <a:rPr lang="ka-GE" sz="2000" dirty="0" smtClean="0"/>
              <a:t>მონასტერთან </a:t>
            </a:r>
            <a:r>
              <a:rPr lang="ka-GE" sz="2000" dirty="0"/>
              <a:t>მისასვლელი გზის </a:t>
            </a:r>
            <a:r>
              <a:rPr lang="ka-GE" sz="2000" dirty="0" smtClean="0"/>
              <a:t>რეაბილიტაციის სამუშაოები</a:t>
            </a:r>
            <a:r>
              <a:rPr lang="ka-GE" sz="20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/>
              <a:t> საგზაო ინფრასტრუქტურის მოწყობის პროექტები  განხორციელდა </a:t>
            </a:r>
            <a:r>
              <a:rPr lang="ka-GE" sz="2000" dirty="0" smtClean="0"/>
              <a:t>სოფელ ბანოჯაში, ხომულში, </a:t>
            </a:r>
            <a:r>
              <a:rPr lang="ka-GE" sz="2000" dirty="0"/>
              <a:t>გუმბრაში, </a:t>
            </a:r>
            <a:r>
              <a:rPr lang="ka-GE" sz="2000" dirty="0" smtClean="0"/>
              <a:t>ჩუნეშსა და მეორე უბანში;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დასრულდა წყალტუბოს  </a:t>
            </a:r>
            <a:r>
              <a:rPr lang="ka-GE" sz="2000" dirty="0"/>
              <a:t>მუნიციპალიტეტის სოფელ  ლეხიდრისთავისა და ტყიბულის მუნიციპალიტეტის სოფელ ლეყერეთის </a:t>
            </a:r>
            <a:r>
              <a:rPr lang="ka-GE" sz="2000" dirty="0" smtClean="0"/>
              <a:t>დამაკავშირებელი გზის </a:t>
            </a:r>
            <a:r>
              <a:rPr lang="ka-GE" sz="2000" dirty="0"/>
              <a:t>რეაბილიტაციის </a:t>
            </a:r>
            <a:r>
              <a:rPr lang="ka-GE" sz="2000" dirty="0" smtClean="0"/>
              <a:t>პროექტი;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მიმდინარეობს </a:t>
            </a:r>
            <a:r>
              <a:rPr lang="ka-GE" sz="2000" dirty="0"/>
              <a:t>სოფელ ქვილიშორში </a:t>
            </a:r>
            <a:r>
              <a:rPr lang="ka-GE" sz="2000" dirty="0" smtClean="0"/>
              <a:t>და ჯიმასტაროში </a:t>
            </a:r>
            <a:r>
              <a:rPr lang="ka-GE" sz="2000" dirty="0"/>
              <a:t>სასმელი წყლის ქსელისა და მაგისტრალის რეაბილიტაცია-მოწყობის სამუშაოები</a:t>
            </a:r>
            <a:r>
              <a:rPr lang="ka-GE" sz="2000" dirty="0" smtClean="0"/>
              <a:t>.</a:t>
            </a:r>
            <a:endParaRPr lang="ka-G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5602" y="26256"/>
            <a:ext cx="4285118" cy="28549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602" y="3492424"/>
            <a:ext cx="4285118" cy="295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52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5644" y="111760"/>
            <a:ext cx="11118714" cy="3170099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ადგილობრივი ბიუჯეტიდან  დაფინანსდა  6 569 700 ლარის ღირებულების ინფრასტრუქტურული სამუშაოები.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დასრულდა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სოფელ გეგუთში გრიშაშვილის ქუჩაზე,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გვიშტიბში ჩავჩიძეების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უბანში,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გუმბრაში  მელაძეებისა  და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სინაურიძის უბნებში,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ასევე,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სასაფლაოსთან მისასვლელი გზის,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სოფელ მუხიანში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ქვაჩაკიძეების უბანში,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ქვიტირში N 1,6,10,15-ე   ქუჩებზე  გზების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ბეტონის საფარით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რეაბილიტაციის პროექტები;     </a:t>
            </a:r>
            <a:endParaRPr lang="ka-GE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დასრულდა ქ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. წყალტუბოში, 9 აპრილის და დედაენის ქუჩაზე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არსებული მინი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სპორტული მოედნების რეაბილიტაციის სამუშაოები.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სამოქალაქო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ბიუჯეტის  პროგრამის ფარგლებში 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მიმდინარეობს თბილისის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ქუჩის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N3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ბინის  და კოლხეთის ქუჩაზე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N10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ბინის მიმდებარედ სკვერების მოწყობის სამუშაოები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3" y="4116117"/>
            <a:ext cx="3619770" cy="25703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529" y="4116116"/>
            <a:ext cx="3434943" cy="25703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472" y="3830429"/>
            <a:ext cx="4596968" cy="327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3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" y="254093"/>
            <a:ext cx="5946140" cy="3964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958080" y="40335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99200" y="5648960"/>
            <a:ext cx="580263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ka-GE" dirty="0" smtClean="0"/>
              <a:t> კოლხეთის  ქუჩაზე მიმდინარე სკვერის მოწყობის სამუშაოები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2240" y="3571855"/>
            <a:ext cx="594614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a-GE" dirty="0" smtClean="0"/>
              <a:t>თბილისის ქუჩაზე მიმდინარე სკვერის მოწყობის სამუშაოები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0" y="2193712"/>
            <a:ext cx="5382260" cy="33961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68" y="2685102"/>
            <a:ext cx="6090432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0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3831" y="197363"/>
            <a:ext cx="6523370" cy="65556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2024 წელს სტიქიის შედეგად  დაზარალებული მოსახლეობისთვის  გამოიყო 545 000ლარი.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  </a:t>
            </a:r>
            <a:r>
              <a:rPr lang="ka-GE" sz="2000" dirty="0"/>
              <a:t>36 კერძო საცხოვრებელი </a:t>
            </a:r>
            <a:r>
              <a:rPr lang="ka-GE" sz="2000" dirty="0" smtClean="0"/>
              <a:t>სახლის მფლობელს სახურავების </a:t>
            </a:r>
            <a:r>
              <a:rPr lang="ka-GE" sz="2000" dirty="0"/>
              <a:t>შეკეთებისთვის გადაეცა </a:t>
            </a:r>
            <a:r>
              <a:rPr lang="ka-GE" sz="2000" dirty="0" smtClean="0"/>
              <a:t> საამშენებლო  მასალები.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კაპიტალურად </a:t>
            </a:r>
            <a:r>
              <a:rPr lang="ka-GE" sz="2000" dirty="0"/>
              <a:t>შეკეთდა სტიქიის შედეგად დაზიანებული 19 </a:t>
            </a:r>
            <a:r>
              <a:rPr lang="ka-GE" sz="2000" dirty="0" smtClean="0"/>
              <a:t>კორპუსის სახურავი ქალაქ </a:t>
            </a:r>
            <a:r>
              <a:rPr lang="ka-GE" sz="2000" dirty="0"/>
              <a:t>წყალტუბოში, სოფ. თერნალსა და მუხიანში</a:t>
            </a:r>
            <a:r>
              <a:rPr lang="ka-GE" sz="20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ბინათმესაკუთრეთა </a:t>
            </a:r>
            <a:r>
              <a:rPr lang="ka-GE" sz="2000" dirty="0"/>
              <a:t>ამხანაგობების განვითარების პროგრამის </a:t>
            </a:r>
            <a:r>
              <a:rPr lang="ka-GE" sz="2000" dirty="0" smtClean="0"/>
              <a:t>ფარგლებში ბიუჯეტიდან გამოიყო მილიონი ლარი.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30  მისამართზე შეკეთდა  სახურავები  და სადარბაზოები.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გამოცხადებულია </a:t>
            </a:r>
            <a:r>
              <a:rPr lang="ka-GE" sz="2000" dirty="0"/>
              <a:t>ტენდერები 6 </a:t>
            </a:r>
            <a:r>
              <a:rPr lang="ka-GE" sz="2000" dirty="0" smtClean="0"/>
              <a:t>კორპუსში სახურავებისა </a:t>
            </a:r>
            <a:r>
              <a:rPr lang="ka-GE" sz="2000" dirty="0"/>
              <a:t>და სადარბაზოების შეკეთების </a:t>
            </a:r>
            <a:r>
              <a:rPr lang="ka-GE" sz="2000" dirty="0" smtClean="0"/>
              <a:t>სამუშაოებზე;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sz="2000" dirty="0" smtClean="0"/>
              <a:t>ამ </a:t>
            </a:r>
            <a:r>
              <a:rPr lang="ka-GE" sz="2000" dirty="0"/>
              <a:t>პროგრამის ფარგლებში </a:t>
            </a:r>
            <a:r>
              <a:rPr lang="ka-GE" sz="2000" dirty="0" smtClean="0"/>
              <a:t>მნიშვნელოვანი სამუშაოები </a:t>
            </a:r>
            <a:r>
              <a:rPr lang="ka-GE" sz="2000" dirty="0"/>
              <a:t>განხორციელდა დევნილთა </a:t>
            </a:r>
            <a:r>
              <a:rPr lang="ka-GE" sz="2000" dirty="0" smtClean="0"/>
              <a:t>საცხოვრებელი კორპუსების </a:t>
            </a:r>
            <a:r>
              <a:rPr lang="ka-GE" sz="2000" dirty="0"/>
              <a:t>დაზიანებული სახურავების შესაკეთებლად.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240" y="105924"/>
            <a:ext cx="4087068" cy="32402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688" y="3876040"/>
            <a:ext cx="4198620" cy="27990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6077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219" y="305016"/>
            <a:ext cx="8608979" cy="224676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endParaRPr lang="ka-GE" sz="20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ka-GE" sz="2400" dirty="0"/>
              <a:t>ურბანული </a:t>
            </a:r>
            <a:r>
              <a:rPr lang="ka-GE" sz="2400" dirty="0" smtClean="0"/>
              <a:t> განვითარების პროგრამის ფარგლებში მოპოვებული </a:t>
            </a:r>
            <a:r>
              <a:rPr lang="ka-GE" sz="2400" dirty="0"/>
              <a:t>საერთაშორისო გრანტით დაფინანსდა სოფელ ჩუნეშში, </a:t>
            </a:r>
            <a:r>
              <a:rPr lang="ka-GE" sz="2400" dirty="0" smtClean="0"/>
              <a:t>ნიკო  ლორთქიფანიძის </a:t>
            </a:r>
            <a:r>
              <a:rPr lang="ka-GE" sz="2400" dirty="0"/>
              <a:t>სახლ-მუზეუმის </a:t>
            </a:r>
            <a:r>
              <a:rPr lang="ka-GE" sz="2400" dirty="0" smtClean="0"/>
              <a:t>ეზოში, </a:t>
            </a:r>
            <a:r>
              <a:rPr lang="ka-GE" sz="2400" dirty="0"/>
              <a:t>ამფითეტრისა და </a:t>
            </a:r>
            <a:r>
              <a:rPr lang="ka-GE" sz="2400" dirty="0" smtClean="0"/>
              <a:t> დამხმარე ნაგებობების რეაბილიტაცია-მოწყობის სამუშაოები</a:t>
            </a:r>
            <a:r>
              <a:rPr lang="ka-GE" sz="2000" dirty="0" smtClean="0"/>
              <a:t>.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12" y="3055706"/>
            <a:ext cx="4329781" cy="31505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709" y="2652668"/>
            <a:ext cx="5144959" cy="395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99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6290" y="2096419"/>
            <a:ext cx="7331630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ka-GE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a-GE" sz="2400" b="1" dirty="0" smtClean="0">
                <a:solidFill>
                  <a:schemeClr val="accent2">
                    <a:lumMod val="75000"/>
                  </a:schemeClr>
                </a:solidFill>
              </a:rPr>
              <a:t>,,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სოფლის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მხარდაჭერის “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2024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წლის პროგრამის ფარგლებში მუნიციპალიტეტს გამოეყო   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704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000 ლარი;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წყალტუბოს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მუნიციპალიტეტის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სოფლებში შიდა სასოფლო გზების მოსაწესრიგებლად  შესყიდულ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იქნა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მზა ბეტონი.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ka-GE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მოსახლეობის  საჭიროებების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გათვალისწინებით 60-ამდე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მისამართზე 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შესრულდა სხვადასხვა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სახის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ინფრასტრუქტურული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სამუშაოები.</a:t>
            </a:r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ka-GE" sz="2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Flowchart: Punched Tape 6"/>
          <p:cNvSpPr/>
          <p:nvPr/>
        </p:nvSpPr>
        <p:spPr>
          <a:xfrm>
            <a:off x="2002817" y="480546"/>
            <a:ext cx="5856051" cy="912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400" b="1" dirty="0" smtClean="0">
                <a:solidFill>
                  <a:schemeClr val="accent2">
                    <a:lumMod val="75000"/>
                  </a:schemeClr>
                </a:solidFill>
              </a:rPr>
              <a:t>სოფლის </a:t>
            </a:r>
            <a:r>
              <a:rPr lang="ka-GE" sz="2400" b="1" dirty="0">
                <a:solidFill>
                  <a:schemeClr val="accent2">
                    <a:lumMod val="75000"/>
                  </a:schemeClr>
                </a:solidFill>
              </a:rPr>
              <a:t>მხარდაჭერის </a:t>
            </a:r>
            <a:r>
              <a:rPr lang="ka-GE" sz="2400" b="1" dirty="0" smtClean="0">
                <a:solidFill>
                  <a:schemeClr val="accent2">
                    <a:lumMod val="75000"/>
                  </a:schemeClr>
                </a:solidFill>
              </a:rPr>
              <a:t>პროგრამა 2024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8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79" y="3390696"/>
            <a:ext cx="4572000" cy="317547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Snip Diagonal Corner Rectangle 4"/>
          <p:cNvSpPr/>
          <p:nvPr/>
        </p:nvSpPr>
        <p:spPr>
          <a:xfrm>
            <a:off x="487680" y="438109"/>
            <a:ext cx="9276080" cy="2579411"/>
          </a:xfrm>
          <a:prstGeom prst="snip2DiagRect">
            <a:avLst>
              <a:gd name="adj1" fmla="val 10843"/>
              <a:gd name="adj2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a-GE" dirty="0"/>
              <a:t>მიმდინარე წელს წყალტუბოს მუნიციპალიტეტში მცხოვრებ  სოციალურად   შეჭირვებულ რვა ოჯახს  </a:t>
            </a:r>
            <a:r>
              <a:rPr lang="ka-GE" dirty="0" smtClean="0"/>
              <a:t>გადაეცა  ახალი საცხოვრებელი  </a:t>
            </a:r>
            <a:r>
              <a:rPr lang="ka-GE" dirty="0"/>
              <a:t>სახლები</a:t>
            </a:r>
            <a:r>
              <a:rPr lang="ka-GE" dirty="0" smtClean="0"/>
              <a:t>.</a:t>
            </a:r>
          </a:p>
          <a:p>
            <a:endParaRPr lang="ka-GE" dirty="0"/>
          </a:p>
          <a:p>
            <a:r>
              <a:rPr lang="ka-GE" dirty="0"/>
              <a:t>სოციალურად დაუცველი რვა ოჯახისთვის ახალი  საცხოვრებელი სახლების </a:t>
            </a:r>
            <a:r>
              <a:rPr lang="ka-GE" dirty="0" smtClean="0"/>
              <a:t>მშენებლობისთვის </a:t>
            </a:r>
            <a:r>
              <a:rPr lang="ka-GE" dirty="0"/>
              <a:t>მუნიციპალიტეტის ბიუჯეტში  414.4  ათასი </a:t>
            </a:r>
            <a:r>
              <a:rPr lang="ka-GE" dirty="0" smtClean="0"/>
              <a:t>ლარი იქნა  გამოყოფილი</a:t>
            </a:r>
          </a:p>
          <a:p>
            <a:endParaRPr lang="ka-GE" dirty="0"/>
          </a:p>
          <a:p>
            <a:r>
              <a:rPr lang="ka-GE" dirty="0" smtClean="0"/>
              <a:t>გარდა </a:t>
            </a:r>
            <a:r>
              <a:rPr lang="ka-GE" dirty="0"/>
              <a:t>სახლებისა, აღნიშნულ ოჯახებს </a:t>
            </a:r>
            <a:r>
              <a:rPr lang="ka-GE" dirty="0" smtClean="0"/>
              <a:t>გადაეცათ </a:t>
            </a:r>
            <a:r>
              <a:rPr lang="ka-GE" dirty="0"/>
              <a:t>საყოფაცხოვრებო ავეჯი და </a:t>
            </a:r>
            <a:r>
              <a:rPr lang="ka-GE" dirty="0" smtClean="0"/>
              <a:t>ტექნიკა.</a:t>
            </a:r>
            <a:endParaRPr lang="ka-G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435" y="3390696"/>
            <a:ext cx="4763211" cy="317547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50858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67" y="436594"/>
            <a:ext cx="4383554" cy="3100567"/>
          </a:xfrm>
          <a:prstGeom prst="round2DiagRect">
            <a:avLst>
              <a:gd name="adj1" fmla="val 16667"/>
              <a:gd name="adj2" fmla="val 287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11" y="436594"/>
            <a:ext cx="4184999" cy="29801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67" y="4030983"/>
            <a:ext cx="4217195" cy="26707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11" y="3846157"/>
            <a:ext cx="4105264" cy="27582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007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45920" y="165371"/>
            <a:ext cx="5994400" cy="418289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400" b="1" dirty="0" smtClean="0">
                <a:solidFill>
                  <a:srgbClr val="002060"/>
                </a:solidFill>
              </a:rPr>
              <a:t>ჯანდაცვა და სოციალური პროგრამები 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5489" y="885217"/>
            <a:ext cx="7252511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a-GE" dirty="0"/>
              <a:t>ჯანმრთელობისა და სოციალური დაცვის </a:t>
            </a:r>
            <a:r>
              <a:rPr lang="ka-GE" dirty="0" smtClean="0"/>
              <a:t>პროგრამების დაფინანსებისთვის 2024 წელს გამოიყო </a:t>
            </a:r>
            <a:r>
              <a:rPr lang="ka-GE" dirty="0"/>
              <a:t>2 573 912 </a:t>
            </a:r>
            <a:r>
              <a:rPr lang="ka-GE" dirty="0" smtClean="0"/>
              <a:t>   ლარი</a:t>
            </a:r>
            <a:r>
              <a:rPr lang="ka-GE" dirty="0"/>
              <a:t>.</a:t>
            </a:r>
          </a:p>
        </p:txBody>
      </p:sp>
      <p:sp>
        <p:nvSpPr>
          <p:cNvPr id="6" name="Frame 5"/>
          <p:cNvSpPr/>
          <p:nvPr/>
        </p:nvSpPr>
        <p:spPr>
          <a:xfrm>
            <a:off x="680936" y="710119"/>
            <a:ext cx="7655668" cy="100194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6732" y="1887166"/>
            <a:ext cx="11809379" cy="452431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a-GE" sz="2400" dirty="0"/>
              <a:t>დემოგრაფიული მდგომარეობის გაუმჯობესებისათვის </a:t>
            </a:r>
            <a:r>
              <a:rPr lang="ka-GE" sz="2400" dirty="0" smtClean="0"/>
              <a:t>ბიუჯეტიდან </a:t>
            </a:r>
            <a:r>
              <a:rPr lang="ka-GE" sz="2400" dirty="0"/>
              <a:t>დახმარება გაეწია </a:t>
            </a:r>
            <a:r>
              <a:rPr lang="ka-GE" sz="2400" dirty="0" smtClean="0"/>
              <a:t>20 </a:t>
            </a:r>
            <a:r>
              <a:rPr lang="ka-GE" sz="2400" dirty="0"/>
              <a:t>მრავალშვილიან  ოჯახს;</a:t>
            </a:r>
          </a:p>
          <a:p>
            <a:r>
              <a:rPr lang="ka-GE" sz="2400" dirty="0"/>
              <a:t>ერთჯერადი ფულადი დახმარება </a:t>
            </a:r>
            <a:r>
              <a:rPr lang="ka-GE" sz="2400" dirty="0" smtClean="0"/>
              <a:t>მიიღო </a:t>
            </a:r>
            <a:r>
              <a:rPr lang="ka-GE" sz="2400" dirty="0"/>
              <a:t>საქართველოს ტერიტორიული მთლიანობისათვის ბრძოლის 430 </a:t>
            </a:r>
            <a:r>
              <a:rPr lang="ka-GE" sz="2400" dirty="0" smtClean="0"/>
              <a:t>მონაწილემ და </a:t>
            </a:r>
            <a:r>
              <a:rPr lang="ka-GE" sz="2400" dirty="0"/>
              <a:t>8 აგვისტოს ომში </a:t>
            </a:r>
            <a:r>
              <a:rPr lang="ka-GE" sz="2400" dirty="0" smtClean="0"/>
              <a:t>დაღუპულმა </a:t>
            </a:r>
            <a:r>
              <a:rPr lang="ka-GE" sz="2400" dirty="0"/>
              <a:t>4 </a:t>
            </a:r>
            <a:r>
              <a:rPr lang="ka-GE" sz="2400" dirty="0" smtClean="0"/>
              <a:t>მებრძოლის ოჯახმა, ჩერნობილის </a:t>
            </a:r>
            <a:r>
              <a:rPr lang="ka-GE" sz="2400" dirty="0"/>
              <a:t>ატომური ელექტროსადგურის სალიკვიდაციო სამუშაოებში მონაწილე </a:t>
            </a:r>
            <a:r>
              <a:rPr lang="ka-GE" sz="2400" dirty="0" smtClean="0"/>
              <a:t>25-მა პირმა; ცერებრალური </a:t>
            </a:r>
            <a:r>
              <a:rPr lang="ka-GE" sz="2400" dirty="0"/>
              <a:t>დამბლით </a:t>
            </a:r>
            <a:r>
              <a:rPr lang="ka-GE" sz="2400" dirty="0" smtClean="0"/>
              <a:t>დაავადებულმა 98-მა ბენეფიციარმა; თირკმლის </a:t>
            </a:r>
            <a:r>
              <a:rPr lang="ka-GE" sz="2400" dirty="0"/>
              <a:t>ჩანაცვლებით </a:t>
            </a:r>
            <a:r>
              <a:rPr lang="ka-GE" sz="2400" dirty="0" smtClean="0"/>
              <a:t>თერაპიაზე- </a:t>
            </a:r>
            <a:r>
              <a:rPr lang="ka-GE" sz="2400" dirty="0"/>
              <a:t>დიალიზზე </a:t>
            </a:r>
            <a:r>
              <a:rPr lang="ka-GE" sz="2400" dirty="0" smtClean="0"/>
              <a:t>დამოკიდებულმა 46-მა პირმა;</a:t>
            </a:r>
            <a:endParaRPr lang="ka-GE" sz="2400" dirty="0"/>
          </a:p>
          <a:p>
            <a:r>
              <a:rPr lang="ka-GE" sz="2400" dirty="0" smtClean="0"/>
              <a:t>ფინანსური დახმარება გაეწია შეზღუდული </a:t>
            </a:r>
            <a:r>
              <a:rPr lang="ka-GE" sz="2400" dirty="0"/>
              <a:t>შესაძლებლობის სტატუსის მქონე 97 ბავშვს, მარტოხელა მშობლის სტატუსის მქონე 64 პირს, ფსორიოზით დაავადებულ </a:t>
            </a:r>
            <a:r>
              <a:rPr lang="ka-GE" sz="2400" dirty="0" smtClean="0"/>
              <a:t>104 და პარკინსონით </a:t>
            </a:r>
            <a:r>
              <a:rPr lang="ka-GE" sz="2400" dirty="0"/>
              <a:t>დაავადებულ 92 პირს, </a:t>
            </a:r>
            <a:r>
              <a:rPr lang="ka-GE" sz="2400" dirty="0" smtClean="0"/>
              <a:t>ასევე, ონკოლოგიურად </a:t>
            </a:r>
            <a:r>
              <a:rPr lang="ka-GE" sz="2400" dirty="0"/>
              <a:t>დაავადებულ 6 ბავშვს</a:t>
            </a:r>
            <a:r>
              <a:rPr lang="ka-GE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8161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447472"/>
            <a:ext cx="9270460" cy="563231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dirty="0" smtClean="0"/>
              <a:t>ბიუჯეტიდან დაფინანსდა მძიმე </a:t>
            </a:r>
            <a:r>
              <a:rPr lang="ka-GE" dirty="0"/>
              <a:t>და საშიში დაავადების მქონე 432 </a:t>
            </a:r>
            <a:r>
              <a:rPr lang="ka-GE" dirty="0" smtClean="0"/>
              <a:t>ბენეფიციარი.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dirty="0" smtClean="0"/>
              <a:t>სტიქიის </a:t>
            </a:r>
            <a:r>
              <a:rPr lang="ka-GE" dirty="0"/>
              <a:t>შედეგად დაზარალებულმა </a:t>
            </a:r>
            <a:r>
              <a:rPr lang="ka-GE" dirty="0" smtClean="0"/>
              <a:t>65-მა </a:t>
            </a:r>
            <a:r>
              <a:rPr lang="ka-GE" dirty="0"/>
              <a:t>ოჯახმა მიიღო ერთჯერადი ფულადი </a:t>
            </a:r>
            <a:r>
              <a:rPr lang="ka-GE" dirty="0" smtClean="0"/>
              <a:t>დახმარება;</a:t>
            </a: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dirty="0"/>
              <a:t> მუნიციპალიტეტში რეგისტრირებულ 475 მოქალაქეზე გაიცა საგარანტიო </a:t>
            </a:r>
            <a:r>
              <a:rPr lang="ka-GE" dirty="0" smtClean="0"/>
              <a:t>წერილი  ქირურგიული ოპერაციების  თანადაფინანსების მიზნით;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dirty="0"/>
              <a:t>მედიკამენტების შესაძენად  დახმარება მიიღო </a:t>
            </a:r>
            <a:r>
              <a:rPr lang="ka-GE" dirty="0" smtClean="0"/>
              <a:t>432-მა ბენეფიციარმა</a:t>
            </a:r>
            <a:r>
              <a:rPr lang="ka-GE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dirty="0"/>
              <a:t>  აუტიზმის </a:t>
            </a:r>
            <a:r>
              <a:rPr lang="ka-GE" dirty="0" smtClean="0"/>
              <a:t>სპექტრის  65-მა ბავშვმა მიიღო  </a:t>
            </a:r>
            <a:r>
              <a:rPr lang="ka-GE" dirty="0"/>
              <a:t>სამედიცინო </a:t>
            </a:r>
            <a:r>
              <a:rPr lang="ka-GE" dirty="0" smtClean="0"/>
              <a:t>დახმარების თანადაფინანსება.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dirty="0"/>
              <a:t>განსაკუთრებული საჭიროების მქონე 7 სოციალურად </a:t>
            </a:r>
            <a:r>
              <a:rPr lang="ka-GE" dirty="0" smtClean="0"/>
              <a:t>დაუცველ  ოჯახს საყოფაცხოვრებო </a:t>
            </a:r>
            <a:r>
              <a:rPr lang="ka-GE" dirty="0"/>
              <a:t>ტექნიკისა და ინვენტარის შესაძენად </a:t>
            </a:r>
            <a:r>
              <a:rPr lang="ka-GE" dirty="0" smtClean="0"/>
              <a:t> ჩაერიცხათ 2000-2000 </a:t>
            </a:r>
            <a:r>
              <a:rPr lang="ka-GE" dirty="0"/>
              <a:t>ლარი</a:t>
            </a:r>
            <a:r>
              <a:rPr lang="ka-GE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dirty="0" smtClean="0"/>
              <a:t>თავშესაფრის </a:t>
            </a:r>
            <a:r>
              <a:rPr lang="ka-GE" dirty="0"/>
              <a:t>გარეშე </a:t>
            </a:r>
            <a:r>
              <a:rPr lang="ka-GE" dirty="0" smtClean="0"/>
              <a:t>დარჩენილ </a:t>
            </a:r>
            <a:r>
              <a:rPr lang="ka-GE" dirty="0"/>
              <a:t>49 </a:t>
            </a:r>
            <a:r>
              <a:rPr lang="ka-GE" dirty="0" smtClean="0"/>
              <a:t>მოქალაქეს  </a:t>
            </a:r>
            <a:r>
              <a:rPr lang="ka-GE" dirty="0"/>
              <a:t>ბინის ქირის ასანაზღაურებელად თვეში ერთხელ გამოეყოფათ </a:t>
            </a:r>
            <a:r>
              <a:rPr lang="ka-GE" dirty="0" smtClean="0"/>
              <a:t>- </a:t>
            </a:r>
            <a:r>
              <a:rPr lang="ka-GE" dirty="0"/>
              <a:t>300 ლარი. </a:t>
            </a:r>
            <a:endParaRPr lang="ka-G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dirty="0" smtClean="0"/>
              <a:t>სტიქიის </a:t>
            </a:r>
            <a:r>
              <a:rPr lang="ka-GE" dirty="0"/>
              <a:t>შედეგად დაზარალებულმა 65 ოჯახმა მიიღო ერთჯერადი ფულადი დახმარება. </a:t>
            </a:r>
            <a:endParaRPr lang="ka-G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a-GE" dirty="0" smtClean="0"/>
              <a:t>ოჯახში </a:t>
            </a:r>
            <a:r>
              <a:rPr lang="ka-GE" dirty="0"/>
              <a:t>ძალადობის შედეგად </a:t>
            </a:r>
            <a:r>
              <a:rPr lang="ka-GE" dirty="0" smtClean="0"/>
              <a:t>ბინის </a:t>
            </a:r>
            <a:r>
              <a:rPr lang="ka-GE" dirty="0"/>
              <a:t>ქირით უზრუნველყოფილი იქნა 5 მოქალაქე თვეში 300 ლარის </a:t>
            </a:r>
            <a:r>
              <a:rPr lang="ka-GE" dirty="0" smtClean="0"/>
              <a:t>ოდენობით,  </a:t>
            </a:r>
            <a:r>
              <a:rPr lang="ka-GE" dirty="0"/>
              <a:t>დედ-მამით ობოლ 2 ბავშვს გაეწია ფულადი დახმარება კვარტალში 400 ლარის ოდენობით.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a-GE" dirty="0"/>
          </a:p>
        </p:txBody>
      </p:sp>
    </p:spTree>
    <p:extLst>
      <p:ext uri="{BB962C8B-B14F-4D97-AF65-F5344CB8AC3E}">
        <p14:creationId xmlns:p14="http://schemas.microsoft.com/office/powerpoint/2010/main" val="2109065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0400" y="406400"/>
            <a:ext cx="9347200" cy="30469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a-GE" sz="2400" dirty="0" smtClean="0"/>
              <a:t>საანგარიშო პერიოდში ჩატარდა 50-ზე მეტი შეხვედრა სხვადასხვა სფეროსა და პროფესიის წარმომადგენლებთან. მათ შორის პედაგოგებთან, ექიმებთან, სატრანსპორტო კომპანიის თანამშრომლებთან, სხვადასხვა დაწესებულებებსა და ორგანიზაციებში დასაქმებულ  წყალტუბოლებთან. </a:t>
            </a:r>
          </a:p>
          <a:p>
            <a:endParaRPr lang="ka-GE" sz="2400" dirty="0"/>
          </a:p>
          <a:p>
            <a:r>
              <a:rPr lang="ka-GE" sz="2400" dirty="0" smtClean="0"/>
              <a:t>შეხვედრებზე ისაუბრეს განხორციელებულ პროექტებზე, სოციალურ პროგრამებზე და სამომავლო გეგმებზე.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3832698"/>
            <a:ext cx="3697591" cy="28565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753" y="3832698"/>
            <a:ext cx="3829455" cy="28565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41752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0" y="142240"/>
            <a:ext cx="4367023" cy="3322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43" y="142240"/>
            <a:ext cx="4354917" cy="33223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0" y="3581400"/>
            <a:ext cx="4367023" cy="3182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43" y="3581400"/>
            <a:ext cx="4354917" cy="31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89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703" y="259836"/>
            <a:ext cx="9063152" cy="3139321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</a:rPr>
              <a:t>წყალტუბოში  პროექტის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„</a:t>
            </a:r>
            <a:r>
              <a:rPr lang="ka-GE" b="1" dirty="0">
                <a:solidFill>
                  <a:schemeClr val="accent2">
                    <a:lumMod val="75000"/>
                  </a:schemeClr>
                </a:solidFill>
              </a:rPr>
              <a:t>სმარტი და ინოვაციური გადაწყვეტილებები შავი ზღვის ქვეყნებში მწვანე და სუფთა სასოფლო </a:t>
            </a:r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</a:rPr>
              <a:t>თემებისათვის’’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</a:rPr>
              <a:t>განხორციელება </a:t>
            </a:r>
            <a:r>
              <a:rPr lang="ka-GE" b="1" dirty="0">
                <a:solidFill>
                  <a:schemeClr val="accent2">
                    <a:lumMod val="75000"/>
                  </a:schemeClr>
                </a:solidFill>
              </a:rPr>
              <a:t>დაიწყო. </a:t>
            </a:r>
            <a:endParaRPr lang="ka-GE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</a:rPr>
              <a:t>პროექტის </a:t>
            </a:r>
            <a:r>
              <a:rPr lang="ka-GE" b="1" dirty="0">
                <a:solidFill>
                  <a:schemeClr val="accent2">
                    <a:lumMod val="75000"/>
                  </a:schemeClr>
                </a:solidFill>
              </a:rPr>
              <a:t>წამყვანი პარტნიორი </a:t>
            </a:r>
            <a:r>
              <a:rPr lang="ka-GE" b="1" dirty="0">
                <a:solidFill>
                  <a:schemeClr val="accent2">
                    <a:lumMod val="75000"/>
                  </a:schemeClr>
                </a:solidFill>
                <a:latin typeface="FiraGO-Regular"/>
              </a:rPr>
              <a:t>წყალტუბოს მუნიციპალიტეტია. პარტნიორები არიან ასოციაცია ტექნოპოლ გალაცი (რუმინეთი), უნგენის მერია (მოლდოვა), რიზეს მუნიციპალიტეტი (თურქეთი</a:t>
            </a:r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  <a:latin typeface="FiraGO-Regular"/>
              </a:rPr>
              <a:t>), იმერეთის </a:t>
            </a:r>
            <a:r>
              <a:rPr lang="ka-GE" b="1" dirty="0">
                <a:solidFill>
                  <a:schemeClr val="accent2">
                    <a:lumMod val="75000"/>
                  </a:schemeClr>
                </a:solidFill>
                <a:latin typeface="FiraGO-Regular"/>
              </a:rPr>
              <a:t>მხარის მეცნიერთა კავშირი “სპექტრი“ და მდგრადი განვითარების რეგიონული ცენტრი (მოლდოვა). </a:t>
            </a:r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  <a:latin typeface="FiraGO-Regular"/>
              </a:rPr>
              <a:t> </a:t>
            </a:r>
          </a:p>
          <a:p>
            <a:endParaRPr lang="ka-GE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</a:rPr>
              <a:t>პროექტის </a:t>
            </a:r>
            <a:r>
              <a:rPr lang="ka-GE" b="1" dirty="0">
                <a:solidFill>
                  <a:schemeClr val="accent2">
                    <a:lumMod val="75000"/>
                  </a:schemeClr>
                </a:solidFill>
              </a:rPr>
              <a:t>ფარგლებში, წყალტუბოს მუნიციპალიტეტში დაგეგმილია კომპოსტირების ცენტრის აშენება და აღჭურვა შესაბამისი ტექნიკით, საკომპოსტე მოედნების მოწყობა, </a:t>
            </a:r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</a:rPr>
              <a:t> სასწავლო </a:t>
            </a:r>
            <a:r>
              <a:rPr lang="ka-GE" b="1" dirty="0">
                <a:solidFill>
                  <a:schemeClr val="accent2">
                    <a:lumMod val="75000"/>
                  </a:schemeClr>
                </a:solidFill>
              </a:rPr>
              <a:t>ვიზიტების ორგანიზება, ელექტრონული პლატფორმის შექმნა და საგანმანათლებლო პროგრამების </a:t>
            </a:r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</a:rPr>
              <a:t>ორგანიზება.  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03" y="3642637"/>
            <a:ext cx="4161196" cy="287986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396" y="3642638"/>
            <a:ext cx="3967459" cy="2879867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1229572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6880" y="1117601"/>
            <a:ext cx="10231120" cy="5790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ka-GE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მიმდინარე წელს 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ოფიციალური ვიზიტის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ფარგლებში წყალტუბოში იმყოფებოდა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ევროპის ისტორიული თერმული ქალაქების ასოციაციის 15-მდე ქვეყნის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წარმომადგენელი, რომლებიც წყალტუბოს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საინვესტიციო გარემოსა და ბალნეოლოგიური კურორტის შესაძლებლობებზე დეტალურ ინფორმაციას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გაეცნენ.</a:t>
            </a:r>
          </a:p>
          <a:p>
            <a:endParaRPr lang="ka-GE" sz="20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წყალტუბოში იმყოფებოდნენ და სახალხო დღესასწაულს ,,შემოდგომის წყალტუბოს’’ დაესწრნენ  7 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დამეგობრებული 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ქალაქის: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შილუტეს, სალდუსის, სალსომაჯორეს, იუნიევოს, უნგენის, გალაცისა და რიზეს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დელეგაციები.  </a:t>
            </a:r>
          </a:p>
          <a:p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ოფიციალური მიღების ცერემონიაზე 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იტალიის დელეგაციის წარმომადგენელმა კრისტინა სერვინმა  წყალტუბოს დროშასა და გერბზე გამოსახული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სიმბოლოებით შექმნილი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შარფის პრეზენტაცია წარმოადგინა. </a:t>
            </a:r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ka-GE" sz="20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წყალტუბოს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მუნიციპალიტეტის დელეგაცია ოფიციალური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ვიზიტით მიწვეული იყო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ლიეტუვაში,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ქალაქ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შილუტეში. ვიზიტის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მიზანი მრავალწლიანი საქმიანი ურთიერთობების გაღრმავება და ქალაქის დაარსებიდან 513-ე წლისადმი მიძღვნილ საზეიმო ღონისძიებაში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მონაწილეობა იყო. </a:t>
            </a:r>
            <a:endParaRPr lang="ka-G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907" y="0"/>
            <a:ext cx="5752506" cy="11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84" y="3618042"/>
            <a:ext cx="3749040" cy="28175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49" y="3618043"/>
            <a:ext cx="3928645" cy="28175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121" y="298633"/>
            <a:ext cx="3687181" cy="29159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934" y="298633"/>
            <a:ext cx="3657145" cy="29159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49" y="298633"/>
            <a:ext cx="3883940" cy="29159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815" y="3618042"/>
            <a:ext cx="3515381" cy="281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16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Manual Input 8"/>
          <p:cNvSpPr/>
          <p:nvPr/>
        </p:nvSpPr>
        <p:spPr>
          <a:xfrm>
            <a:off x="188941" y="0"/>
            <a:ext cx="9875069" cy="2980554"/>
          </a:xfrm>
          <a:prstGeom prst="flowChartManualInput">
            <a:avLst/>
          </a:prstGeom>
          <a:solidFill>
            <a:schemeClr val="bg1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a-GE" b="1" dirty="0" smtClean="0">
                <a:solidFill>
                  <a:srgbClr val="0070C0"/>
                </a:solidFill>
              </a:rPr>
              <a:t>2024 წელს  ჩატარდა 50 -ზე მეტი კულტურული, საგანმანათლებლო და სპორტული  ღონისძიება.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a-GE" b="1" dirty="0" smtClean="0">
                <a:solidFill>
                  <a:srgbClr val="0070C0"/>
                </a:solidFill>
              </a:rPr>
              <a:t>სახალხო დღესასწაულის ,,შემოდგომის წყალტუბო -2024’’-ის ფარგლებში საზეიმო ვითრებაში გაიხსნა დიდი ქართველი პოეტის გალაკტიონ ტაბიძის ძეგლი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a-GE" b="1" dirty="0" smtClean="0">
                <a:solidFill>
                  <a:srgbClr val="0070C0"/>
                </a:solidFill>
              </a:rPr>
              <a:t>წყალტუბომ უმასპინძლა 7 დამეგობრებული ქალაქის დელეგაციას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a-GE" b="1" dirty="0" smtClean="0">
                <a:solidFill>
                  <a:srgbClr val="0070C0"/>
                </a:solidFill>
              </a:rPr>
              <a:t>გაიმართა საპატიო მოქალაქეების  დაჯილდოების ცერემონია და გალა კონცერტი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ka-GE" b="1" dirty="0" smtClean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ka-GE" b="1" dirty="0">
              <a:solidFill>
                <a:srgbClr val="0070C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476" y="3214208"/>
            <a:ext cx="3803515" cy="29273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60" y="3196186"/>
            <a:ext cx="3735421" cy="294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2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65" y="3363106"/>
            <a:ext cx="4232544" cy="322510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30" y="280763"/>
            <a:ext cx="4316791" cy="2844474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816" y="3363106"/>
            <a:ext cx="4501617" cy="3127831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65" y="326743"/>
            <a:ext cx="4232544" cy="2798494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2719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17" y="252113"/>
            <a:ext cx="4416356" cy="3043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919" y="254967"/>
            <a:ext cx="4387174" cy="30410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17" y="3579491"/>
            <a:ext cx="4416356" cy="3027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920" y="3579491"/>
            <a:ext cx="4387174" cy="302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27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827" y="512756"/>
            <a:ext cx="7295743" cy="19389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ka-GE" sz="2000" dirty="0">
                <a:solidFill>
                  <a:srgbClr val="0070C0"/>
                </a:solidFill>
              </a:rPr>
              <a:t>წყალტუბოს ცენტრალურ პარკში  გაიხსნა  ცნობილი ქართველი  კომპოზიტორის მელიტონ ბალანჩივაძის </a:t>
            </a:r>
            <a:r>
              <a:rPr lang="ka-GE" sz="2000" dirty="0" smtClean="0">
                <a:solidFill>
                  <a:srgbClr val="0070C0"/>
                </a:solidFill>
              </a:rPr>
              <a:t>ბიუსტი;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ka-GE" sz="2000" dirty="0" smtClean="0">
                <a:solidFill>
                  <a:srgbClr val="0070C0"/>
                </a:solidFill>
              </a:rPr>
              <a:t>სოფელ </a:t>
            </a:r>
            <a:r>
              <a:rPr lang="ka-GE" sz="2000" dirty="0">
                <a:solidFill>
                  <a:srgbClr val="0070C0"/>
                </a:solidFill>
              </a:rPr>
              <a:t>მაღლაკში საზეიმოდ გაიხსნა  საქართველოს ეროვნულ -განმათავისუფლებელი მოძრაობის ლიდერის, მერაბ კოსტავას ბიუსტი.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27" y="3309401"/>
            <a:ext cx="3735048" cy="2984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796" y="3309401"/>
            <a:ext cx="3774332" cy="2984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049" y="836692"/>
            <a:ext cx="3334523" cy="51010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56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484" y="162232"/>
            <a:ext cx="10073476" cy="34163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a-GE" sz="2400" dirty="0" smtClean="0"/>
              <a:t>ეროვნულ დღესასწაულებთან დაკავშირებით 14 </a:t>
            </a:r>
            <a:r>
              <a:rPr lang="ka-GE" sz="2400" dirty="0"/>
              <a:t>აპრილს, 18 მაისსა და 26 მაისს </a:t>
            </a:r>
            <a:r>
              <a:rPr lang="ka-GE" sz="2400" dirty="0" smtClean="0"/>
              <a:t>ჩატარდა თემატური ღონისძიებები</a:t>
            </a:r>
            <a:endParaRPr lang="ka-GE" sz="2400" dirty="0"/>
          </a:p>
          <a:p>
            <a:r>
              <a:rPr lang="ka-GE" sz="2400" dirty="0" smtClean="0"/>
              <a:t>გაიმართა  ქორეოგრაფიული ანსამბლის </a:t>
            </a:r>
            <a:r>
              <a:rPr lang="ka-GE" sz="2400" dirty="0"/>
              <a:t>"ივერიის" სადებიუტო კონცერტი</a:t>
            </a:r>
            <a:r>
              <a:rPr lang="ka-GE" sz="2400" dirty="0" smtClean="0"/>
              <a:t>;</a:t>
            </a:r>
          </a:p>
          <a:p>
            <a:r>
              <a:rPr lang="ka-GE" sz="2400" dirty="0"/>
              <a:t>სხვადასხვა კულტურული და სპორტული ღონისძიებებით </a:t>
            </a:r>
            <a:r>
              <a:rPr lang="ka-GE" sz="2400" dirty="0" smtClean="0"/>
              <a:t> </a:t>
            </a:r>
            <a:r>
              <a:rPr lang="ka-GE" sz="2400" dirty="0"/>
              <a:t>აღინიშნა ბავშვთა დაცვის საერთაშორისო დღე.</a:t>
            </a:r>
          </a:p>
          <a:p>
            <a:r>
              <a:rPr lang="ka-GE" sz="2400" dirty="0"/>
              <a:t>ჩატარდა  ევროპის გოგონათა მათემატიკის საერთაშორისო ოლიმპიადა, </a:t>
            </a:r>
            <a:r>
              <a:rPr lang="ka-GE" sz="2400" dirty="0" smtClean="0"/>
              <a:t>რომელშიც 55 ქვეყნის </a:t>
            </a:r>
            <a:r>
              <a:rPr lang="ka-GE" sz="2400" dirty="0"/>
              <a:t>წარმომადგენელი მონაწილეობდა.  </a:t>
            </a:r>
          </a:p>
          <a:p>
            <a:endParaRPr lang="ka-GE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53" y="3911302"/>
            <a:ext cx="3973247" cy="2766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405" y="3911302"/>
            <a:ext cx="3678279" cy="28034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591" y="3892631"/>
            <a:ext cx="3752022" cy="280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4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360" y="335281"/>
            <a:ext cx="8628002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a-GE" sz="2000" dirty="0"/>
              <a:t>წყალტუბოს სახალხო თეატრის  დასმა მონაწილეობა მიიღო და საპრიზო ადგილებით </a:t>
            </a:r>
            <a:r>
              <a:rPr lang="ka-GE" sz="2000" dirty="0" smtClean="0"/>
              <a:t>დაჯილდოვდა საერთაშორისო </a:t>
            </a:r>
            <a:r>
              <a:rPr lang="ka-GE" sz="2000" dirty="0"/>
              <a:t>ფესტივალზე  ,,თეატრალური იმერეთი 2024"</a:t>
            </a:r>
          </a:p>
          <a:p>
            <a:r>
              <a:rPr lang="ka-GE" sz="2000" dirty="0"/>
              <a:t>გაიმართა  თვითნასწავლი ხელოვანის გელა ხუნწარიძის შემოქმედებითი </a:t>
            </a:r>
            <a:r>
              <a:rPr lang="ka-GE" sz="2000" dirty="0" smtClean="0"/>
              <a:t>საღამო. .</a:t>
            </a:r>
            <a:endParaRPr lang="ka-GE" sz="2000" dirty="0"/>
          </a:p>
          <a:p>
            <a:r>
              <a:rPr lang="ka-GE" sz="2000" dirty="0"/>
              <a:t>წყალტუბომ  უმასპინძლა ფოლკლორის </a:t>
            </a:r>
            <a:r>
              <a:rPr lang="en-US" sz="2000" dirty="0"/>
              <a:t>IX </a:t>
            </a:r>
            <a:r>
              <a:rPr lang="ka-GE" sz="2000" dirty="0"/>
              <a:t>საერთაშორისო ფესტივალს “ლეგენდების ქვეყანა“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20" y="3142034"/>
            <a:ext cx="4204977" cy="28015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476" y="3142035"/>
            <a:ext cx="4234350" cy="280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89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2161" y="508000"/>
            <a:ext cx="837184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a-GE" sz="2800" dirty="0" smtClean="0"/>
              <a:t>შეიქმნა   </a:t>
            </a:r>
            <a:r>
              <a:rPr lang="ka-GE" sz="2800" dirty="0"/>
              <a:t>მერის   ახალგაზრდული საბჭო და გაიხსნა ახალგაზრდული </a:t>
            </a:r>
            <a:r>
              <a:rPr lang="ka-GE" sz="2800" dirty="0" smtClean="0"/>
              <a:t>ბანაკი</a:t>
            </a:r>
            <a:endParaRPr lang="ka-GE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61" y="2840478"/>
            <a:ext cx="4786008" cy="35711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761" y="2840477"/>
            <a:ext cx="4659550" cy="35711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36402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9030" y="972766"/>
            <a:ext cx="8394970" cy="13849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a-GE" sz="2800" dirty="0"/>
              <a:t>2000-ზე მეტი წყალტუბოელი დაესწრო ეროვნულ  ღონისძიებას ,,მამული ენა, </a:t>
            </a:r>
            <a:r>
              <a:rPr lang="ka-GE" sz="2800" dirty="0" smtClean="0"/>
              <a:t>სარწმუნოება“</a:t>
            </a:r>
          </a:p>
          <a:p>
            <a:r>
              <a:rPr lang="ka-GE" sz="2800" dirty="0" smtClean="0"/>
              <a:t>  </a:t>
            </a:r>
            <a:endParaRPr lang="ka-GE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5" y="3112847"/>
            <a:ext cx="3534149" cy="30058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263" y="3117710"/>
            <a:ext cx="3776591" cy="3005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084" y="3112847"/>
            <a:ext cx="3678275" cy="30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551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80" y="3888624"/>
            <a:ext cx="3963581" cy="26950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80" y="676425"/>
            <a:ext cx="3963581" cy="31737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6" y="3850174"/>
            <a:ext cx="4108315" cy="27334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6" y="676425"/>
            <a:ext cx="4108314" cy="30812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00" y="101600"/>
            <a:ext cx="510292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a-GE" dirty="0"/>
              <a:t>გაიმართა ანსამბლ ,,ურსას’’კონცერტი</a:t>
            </a:r>
          </a:p>
        </p:txBody>
      </p:sp>
    </p:spTree>
    <p:extLst>
      <p:ext uri="{BB962C8B-B14F-4D97-AF65-F5344CB8AC3E}">
        <p14:creationId xmlns:p14="http://schemas.microsoft.com/office/powerpoint/2010/main" val="24609423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" y="1249680"/>
            <a:ext cx="8270240" cy="1261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2024 წელს  განხორციელდა სოფელ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ტყაჩირში საჯარო სკოლის სრული რეაბილიტაციის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პროექტი.  </a:t>
            </a:r>
            <a:r>
              <a:rPr lang="ka-GE" sz="2000" b="1" dirty="0">
                <a:solidFill>
                  <a:schemeClr val="accent2">
                    <a:lumMod val="75000"/>
                  </a:schemeClr>
                </a:solidFill>
              </a:rPr>
              <a:t>შეიცვალა სახურავი, კარ-ფანჯარა, ფასადი.  სკოლაში სულ 178 მოსწავლე სწავლობს.</a:t>
            </a:r>
          </a:p>
          <a:p>
            <a:r>
              <a:rPr lang="ka-GE" sz="16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2720" y="243840"/>
            <a:ext cx="2537745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a-GE" sz="2800" b="1" dirty="0" smtClean="0">
                <a:solidFill>
                  <a:schemeClr val="accent2">
                    <a:lumMod val="75000"/>
                  </a:schemeClr>
                </a:solidFill>
              </a:rPr>
              <a:t>განათლება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74" y="3453320"/>
            <a:ext cx="4468494" cy="297826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92" y="3443592"/>
            <a:ext cx="4578678" cy="29879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49748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879600" y="0"/>
            <a:ext cx="5887720" cy="10668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400" dirty="0" smtClean="0"/>
              <a:t>წარმატებული  წყალტუბოელი  სტუდენტები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35280" y="1270000"/>
            <a:ext cx="9265281" cy="1323439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a-GE" sz="2000" b="1" dirty="0" smtClean="0">
                <a:solidFill>
                  <a:schemeClr val="accent2">
                    <a:lumMod val="50000"/>
                  </a:schemeClr>
                </a:solidFill>
              </a:rPr>
              <a:t>2024 წელს ეროვნული გამოცდები წარმატებით ჩააბარა და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 100%</a:t>
            </a:r>
            <a:r>
              <a:rPr lang="ka-GE" sz="2000" b="1" dirty="0">
                <a:solidFill>
                  <a:schemeClr val="accent2">
                    <a:lumMod val="50000"/>
                  </a:schemeClr>
                </a:solidFill>
              </a:rPr>
              <a:t> 70% და 50%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 გ</a:t>
            </a:r>
            <a:r>
              <a:rPr lang="ka-GE" sz="2000" b="1" dirty="0" smtClean="0">
                <a:solidFill>
                  <a:schemeClr val="accent2">
                    <a:lumMod val="50000"/>
                  </a:schemeClr>
                </a:solidFill>
              </a:rPr>
              <a:t>რანტი </a:t>
            </a:r>
            <a:r>
              <a:rPr lang="ka-GE" sz="2000" b="1" dirty="0">
                <a:solidFill>
                  <a:schemeClr val="accent2">
                    <a:lumMod val="50000"/>
                  </a:schemeClr>
                </a:solidFill>
              </a:rPr>
              <a:t>მიიღო </a:t>
            </a:r>
            <a:r>
              <a:rPr lang="ka-GE" sz="2000" b="1" dirty="0" smtClean="0">
                <a:solidFill>
                  <a:schemeClr val="accent2">
                    <a:lumMod val="50000"/>
                  </a:schemeClr>
                </a:solidFill>
              </a:rPr>
              <a:t>36 სტუდენტმა, რომლებსაც  დაენიშნათ სტიპენდიები, 200,150 და 100 ლარის ოდენობით.</a:t>
            </a:r>
          </a:p>
          <a:p>
            <a:r>
              <a:rPr lang="ka-GE" sz="2000" b="1" dirty="0" smtClean="0">
                <a:solidFill>
                  <a:schemeClr val="accent2">
                    <a:lumMod val="50000"/>
                  </a:schemeClr>
                </a:solidFill>
              </a:rPr>
              <a:t>პერსონალური კომპიუტერი გადაეცა 48  წარმატებულ  მოსწავლეს.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" y="3513914"/>
            <a:ext cx="4207537" cy="27878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498" y="3513913"/>
            <a:ext cx="4234582" cy="278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0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0880" y="655320"/>
            <a:ext cx="1061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a-GE" dirty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04" y="1107441"/>
            <a:ext cx="7795336" cy="2246769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a-GE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წყალტუბო ცნობილია წარმატებული სპორტსმენებით. </a:t>
            </a:r>
          </a:p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მიმდინარე წელს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ქრისტინე ჟორჟოლიანმა მოლდოვაში გამართულ მკლავჭიდის მსოფლიო ჩემპიონატზე მოიპოვა პირველი ადგილი, ხოლო ჯაბა ტყეშელაშვილი მსოფლიო ვიცე- ჩემპიონი და ევროპის ჩემპიონი გახდა ძალოსნობაში, სპორტის აღნიშნულ სახეობაში საქართველოს ნაკრების ღირსებას იცავს  7 წყალტუბოელი ძალოსანი</a:t>
            </a:r>
            <a:endParaRPr lang="ka-G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Parallelogram 3"/>
          <p:cNvSpPr/>
          <p:nvPr/>
        </p:nvSpPr>
        <p:spPr>
          <a:xfrm>
            <a:off x="2377440" y="101600"/>
            <a:ext cx="5902960" cy="553720"/>
          </a:xfrm>
          <a:prstGeom prst="parallelogram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400" dirty="0" smtClean="0"/>
              <a:t>წარმატებული    სპორტსმენები 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693731"/>
            <a:ext cx="3805999" cy="28418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772" y="3693731"/>
            <a:ext cx="3767554" cy="279771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099" y="3715802"/>
            <a:ext cx="3889358" cy="279771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1099" y="948005"/>
            <a:ext cx="3889358" cy="230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4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71600" y="77242"/>
            <a:ext cx="722376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a-GE" sz="2400" b="1" dirty="0" smtClean="0">
                <a:solidFill>
                  <a:srgbClr val="FFFF00"/>
                </a:solidFill>
              </a:rPr>
              <a:t>წარმატებული წყალტუბოელი სპორტსმენები 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6880" y="1137920"/>
            <a:ext cx="9448800" cy="53245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a-GE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უნგრეთის დედაქალაქ ბუდაპეშტში გამართულ სარეიტინგო ტურნირზე, ვიცე -ჩემპიონი გახდა ტოკიოს ოლიპიადის ვიცე ჩემპიონი, მსოფლიოსა და ევროპის მრავალგზის პრიზიორი იაკობ ქაჯაია.</a:t>
            </a:r>
          </a:p>
          <a:p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მსოფლიოს ვიცე-ჩემპიონი გახდა გაბრიელ მუკბანიანი, რომელმაც  ყირგიზეთში გამართულ მსოფლიო ჩემპიონატზე ქამრით ჭიდაობაში ვიცე -ჩემპიონის ტიტული მოიპოვა;</a:t>
            </a:r>
          </a:p>
          <a:p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სერბეთში გამართულ ევროპის ჩემპიონატზე სამბოში  წყალტუბოელმა სპორტსმენმა ლუკა შვანგირაძემ  ჭაბუკებს შორის ბრინჯაოს მედალი მოიპოვა;</a:t>
            </a:r>
          </a:p>
          <a:p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ბოსნიის დედაქალაქ სარაევოში გამართულ ვეტერანთა ევროპის ჩემპიონატზე  საპრიზო მესამე ადგილი დაიკავა და ბრინჯაოს მედალს დაეუფლა წყალტუბოელი ძიუდოისტი იასონ ნემსაძე;</a:t>
            </a:r>
          </a:p>
          <a:p>
            <a:endParaRPr lang="ka-GE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ka-GE" sz="2000" b="1" dirty="0" smtClean="0">
                <a:solidFill>
                  <a:schemeClr val="accent2">
                    <a:lumMod val="75000"/>
                  </a:schemeClr>
                </a:solidFill>
              </a:rPr>
              <a:t> საერთაშორისო ტურნირზე მკლავჭიდში, ასევე,  ვიცე- ჩემპიონი გახდა  გიგა ბერაძე, რომელმაც სტამბულის საერთაშორისო ტურნირის ლიცენზია მოიპოვა.</a:t>
            </a:r>
          </a:p>
        </p:txBody>
      </p:sp>
    </p:spTree>
    <p:extLst>
      <p:ext uri="{BB962C8B-B14F-4D97-AF65-F5344CB8AC3E}">
        <p14:creationId xmlns:p14="http://schemas.microsoft.com/office/powerpoint/2010/main" val="344510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560" y="243840"/>
            <a:ext cx="9245600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a-GE" dirty="0"/>
              <a:t>წყალტუბოელმა სპორტსმენმა თამაზ კუჭავამ ესპანეთის დედაქალაქ მადრიდში, </a:t>
            </a:r>
            <a:r>
              <a:rPr lang="ka-GE" dirty="0" smtClean="0"/>
              <a:t>ყველაზე მასშტაბურ ტურნირზე </a:t>
            </a:r>
            <a:r>
              <a:rPr lang="ka-GE" dirty="0"/>
              <a:t>პირველი ადგილი დაიკავა  </a:t>
            </a:r>
            <a:r>
              <a:rPr lang="ka-GE" dirty="0" smtClean="0"/>
              <a:t>და  ტურნირის გამარჯვებული გახდა.</a:t>
            </a:r>
            <a:endParaRPr lang="ka-GE" dirty="0"/>
          </a:p>
          <a:p>
            <a:endParaRPr lang="ka-GE" dirty="0"/>
          </a:p>
          <a:p>
            <a:r>
              <a:rPr lang="ka-GE" dirty="0" smtClean="0"/>
              <a:t> საერთაშორისო ტურნირებსა და ქვეყნის მასშტაბით გამართულ ჩემპიონატებში წარმატებით ასპარეზობას აგრძელებენ წყალტუბოელი ძიუდოისტები, ევროპის თასის გამარჯვებულები  საბა გველესიანი,  მათე გველესიანი, ასევე, წარმატებით იასპარეზეს  ქვეყნის ჩემპიონატზე და საპრიზო ადგილები დაიკავეს გიორგი ქაშიბაძემ</a:t>
            </a:r>
            <a:r>
              <a:rPr lang="en-US" dirty="0" smtClean="0"/>
              <a:t> </a:t>
            </a:r>
            <a:r>
              <a:rPr lang="ka-GE" dirty="0" smtClean="0"/>
              <a:t>და ლუკა ქუთათელაძემ</a:t>
            </a:r>
            <a:r>
              <a:rPr lang="en-US" dirty="0" smtClean="0"/>
              <a:t>.</a:t>
            </a:r>
            <a:endParaRPr lang="ka-GE" dirty="0" smtClean="0"/>
          </a:p>
          <a:p>
            <a:endParaRPr lang="ka-GE" dirty="0" smtClean="0"/>
          </a:p>
          <a:p>
            <a:r>
              <a:rPr lang="ka-GE" dirty="0" smtClean="0"/>
              <a:t>ქვეყნის </a:t>
            </a:r>
            <a:r>
              <a:rPr lang="ka-GE" dirty="0"/>
              <a:t>ვიცე -ჩემპიონი გახდა წყალტუბოელი ძალოსანი ლუკა </a:t>
            </a:r>
            <a:r>
              <a:rPr lang="ka-GE" dirty="0" smtClean="0"/>
              <a:t>ქაშიბაძე</a:t>
            </a:r>
          </a:p>
          <a:p>
            <a:endParaRPr lang="ka-G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3860800"/>
            <a:ext cx="3456798" cy="28726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100" y="3851920"/>
            <a:ext cx="3597113" cy="27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65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43200" y="0"/>
            <a:ext cx="588264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a-GE" sz="2800" dirty="0" smtClean="0"/>
              <a:t>სპორტული ინფრასტრუქტურა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53961" y="781665"/>
            <a:ext cx="9320982" cy="26776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a-GE" sz="2800" dirty="0" smtClean="0"/>
              <a:t>ა(ა)იპ ,,სპორტული კლუბების გაერთიანებაში’’ ამჟამად ირიცხება 650-ზე </a:t>
            </a:r>
            <a:r>
              <a:rPr lang="ka-GE" sz="2800" dirty="0"/>
              <a:t>მეტი ახალგაზრდა. გრძელდება ჩვენი ქალაქის რაგბის გუნდის „დინოზავრების“ </a:t>
            </a:r>
            <a:r>
              <a:rPr lang="ka-GE" sz="2800" dirty="0" smtClean="0"/>
              <a:t>მხარდაჭერა,  წყალტუბოს </a:t>
            </a:r>
            <a:r>
              <a:rPr lang="ka-GE" sz="2800" dirty="0"/>
              <a:t>ხელბურთელთა გუნდი უკვე მეორედ გახდა საქართველოს ჩემპიონი ახალგაზრდებში, </a:t>
            </a:r>
            <a:r>
              <a:rPr lang="ka-GE" sz="2800" dirty="0" smtClean="0"/>
              <a:t>შეიქმნა ნიჩბოსნობისა  და ფარიკაობის გუნდები</a:t>
            </a:r>
            <a:r>
              <a:rPr lang="ka-GE" sz="2000" dirty="0" smtClean="0"/>
              <a:t>.</a:t>
            </a:r>
            <a:endParaRPr lang="ka-G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311" y="3671344"/>
            <a:ext cx="5056809" cy="302268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84546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9920" y="2468880"/>
            <a:ext cx="7244080" cy="1754326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ka-GE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</a:rPr>
              <a:t>გმადლობთ ყურადღებისთვის!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93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8448</TotalTime>
  <Words>1706</Words>
  <Application>Microsoft Office PowerPoint</Application>
  <PresentationFormat>Widescreen</PresentationFormat>
  <Paragraphs>162</Paragraphs>
  <Slides>45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Calibri</vt:lpstr>
      <vt:lpstr>FiraGO-Regular</vt:lpstr>
      <vt:lpstr>Sylfaen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რეაბილიტაციის სამუშაოები ჩაუტარდა  სანიაღვრე არხებს, როგორც ქალაქის, ასევე, სოფლების ტერიტორიაზე. დასრულდა სოფელ მაღლაკში, მდინარე ოღასკურას კალაპოტის გაღრმავების  და სამი ხიდ ბოგირის სარეაბილიტაციო სამუშაოები; დასრულდა ახალი სადრენაჟო სისტემის მოწყობის სამუშაოები სოფელ გვიშტიბში, თერნალში, სოფელ ტყაჩირსა და ქალაქ წყალტუბოში, ყაზბეგის,  ევდოშვილის, 9 აპრილისა და თამარ მეფის ქუჩაზე.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წყალტუბოს მუნიციპალიტეტის მერია</dc:title>
  <dc:creator>User</dc:creator>
  <cp:lastModifiedBy>Natia Gakhokidze</cp:lastModifiedBy>
  <cp:revision>1114</cp:revision>
  <cp:lastPrinted>2023-10-16T08:41:19Z</cp:lastPrinted>
  <dcterms:created xsi:type="dcterms:W3CDTF">2020-11-17T18:11:08Z</dcterms:created>
  <dcterms:modified xsi:type="dcterms:W3CDTF">2025-07-30T13:00:24Z</dcterms:modified>
</cp:coreProperties>
</file>